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24701C-438B-4BFB-B5F4-49E32A7C3BA8}"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D4DC01-638E-4855-A23A-EEFB111C327F}" type="slidenum">
              <a:rPr lang="en-US" smtClean="0"/>
              <a:t>‹#›</a:t>
            </a:fld>
            <a:endParaRPr lang="en-US"/>
          </a:p>
        </p:txBody>
      </p:sp>
    </p:spTree>
    <p:extLst>
      <p:ext uri="{BB962C8B-B14F-4D97-AF65-F5344CB8AC3E}">
        <p14:creationId xmlns:p14="http://schemas.microsoft.com/office/powerpoint/2010/main" val="1459358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24701C-438B-4BFB-B5F4-49E32A7C3BA8}" type="datetimeFigureOut">
              <a:rPr lang="en-US" smtClean="0"/>
              <a:t>2/28/2023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D4DC01-638E-4855-A23A-EEFB111C327F}" type="slidenum">
              <a:rPr lang="en-US" smtClean="0"/>
              <a:t>‹#›</a:t>
            </a:fld>
            <a:endParaRPr lang="en-US"/>
          </a:p>
        </p:txBody>
      </p:sp>
    </p:spTree>
    <p:extLst>
      <p:ext uri="{BB962C8B-B14F-4D97-AF65-F5344CB8AC3E}">
        <p14:creationId xmlns:p14="http://schemas.microsoft.com/office/powerpoint/2010/main" val="361866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B24701C-438B-4BFB-B5F4-49E32A7C3BA8}"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D4DC01-638E-4855-A23A-EEFB111C327F}" type="slidenum">
              <a:rPr lang="en-US" smtClean="0"/>
              <a:t>‹#›</a:t>
            </a:fld>
            <a:endParaRPr lang="en-US"/>
          </a:p>
        </p:txBody>
      </p:sp>
    </p:spTree>
    <p:extLst>
      <p:ext uri="{BB962C8B-B14F-4D97-AF65-F5344CB8AC3E}">
        <p14:creationId xmlns:p14="http://schemas.microsoft.com/office/powerpoint/2010/main" val="31095449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B24701C-438B-4BFB-B5F4-49E32A7C3BA8}"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D4DC01-638E-4855-A23A-EEFB111C327F}"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2737644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24701C-438B-4BFB-B5F4-49E32A7C3BA8}"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D4DC01-638E-4855-A23A-EEFB111C327F}" type="slidenum">
              <a:rPr lang="en-US" smtClean="0"/>
              <a:t>‹#›</a:t>
            </a:fld>
            <a:endParaRPr lang="en-US"/>
          </a:p>
        </p:txBody>
      </p:sp>
    </p:spTree>
    <p:extLst>
      <p:ext uri="{BB962C8B-B14F-4D97-AF65-F5344CB8AC3E}">
        <p14:creationId xmlns:p14="http://schemas.microsoft.com/office/powerpoint/2010/main" val="22196073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B24701C-438B-4BFB-B5F4-49E32A7C3BA8}" type="datetimeFigureOut">
              <a:rPr lang="en-US" smtClean="0"/>
              <a:t>2/28/2023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D4DC01-638E-4855-A23A-EEFB111C327F}" type="slidenum">
              <a:rPr lang="en-US" smtClean="0"/>
              <a:t>‹#›</a:t>
            </a:fld>
            <a:endParaRPr lang="en-US"/>
          </a:p>
        </p:txBody>
      </p:sp>
    </p:spTree>
    <p:extLst>
      <p:ext uri="{BB962C8B-B14F-4D97-AF65-F5344CB8AC3E}">
        <p14:creationId xmlns:p14="http://schemas.microsoft.com/office/powerpoint/2010/main" val="5811724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B24701C-438B-4BFB-B5F4-49E32A7C3BA8}" type="datetimeFigureOut">
              <a:rPr lang="en-US" smtClean="0"/>
              <a:t>2/28/2023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D4DC01-638E-4855-A23A-EEFB111C327F}" type="slidenum">
              <a:rPr lang="en-US" smtClean="0"/>
              <a:t>‹#›</a:t>
            </a:fld>
            <a:endParaRPr lang="en-US"/>
          </a:p>
        </p:txBody>
      </p:sp>
    </p:spTree>
    <p:extLst>
      <p:ext uri="{BB962C8B-B14F-4D97-AF65-F5344CB8AC3E}">
        <p14:creationId xmlns:p14="http://schemas.microsoft.com/office/powerpoint/2010/main" val="17037776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24701C-438B-4BFB-B5F4-49E32A7C3BA8}"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D4DC01-638E-4855-A23A-EEFB111C327F}" type="slidenum">
              <a:rPr lang="en-US" smtClean="0"/>
              <a:t>‹#›</a:t>
            </a:fld>
            <a:endParaRPr lang="en-US"/>
          </a:p>
        </p:txBody>
      </p:sp>
    </p:spTree>
    <p:extLst>
      <p:ext uri="{BB962C8B-B14F-4D97-AF65-F5344CB8AC3E}">
        <p14:creationId xmlns:p14="http://schemas.microsoft.com/office/powerpoint/2010/main" val="20829760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24701C-438B-4BFB-B5F4-49E32A7C3BA8}"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D4DC01-638E-4855-A23A-EEFB111C327F}" type="slidenum">
              <a:rPr lang="en-US" smtClean="0"/>
              <a:t>‹#›</a:t>
            </a:fld>
            <a:endParaRPr lang="en-US"/>
          </a:p>
        </p:txBody>
      </p:sp>
    </p:spTree>
    <p:extLst>
      <p:ext uri="{BB962C8B-B14F-4D97-AF65-F5344CB8AC3E}">
        <p14:creationId xmlns:p14="http://schemas.microsoft.com/office/powerpoint/2010/main" val="49252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8B24701C-438B-4BFB-B5F4-49E32A7C3BA8}"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D4DC01-638E-4855-A23A-EEFB111C327F}" type="slidenum">
              <a:rPr lang="en-US" smtClean="0"/>
              <a:t>‹#›</a:t>
            </a:fld>
            <a:endParaRPr lang="en-US"/>
          </a:p>
        </p:txBody>
      </p:sp>
    </p:spTree>
    <p:extLst>
      <p:ext uri="{BB962C8B-B14F-4D97-AF65-F5344CB8AC3E}">
        <p14:creationId xmlns:p14="http://schemas.microsoft.com/office/powerpoint/2010/main" val="2607618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24701C-438B-4BFB-B5F4-49E32A7C3BA8}"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D4DC01-638E-4855-A23A-EEFB111C327F}" type="slidenum">
              <a:rPr lang="en-US" smtClean="0"/>
              <a:t>‹#›</a:t>
            </a:fld>
            <a:endParaRPr lang="en-US"/>
          </a:p>
        </p:txBody>
      </p:sp>
    </p:spTree>
    <p:extLst>
      <p:ext uri="{BB962C8B-B14F-4D97-AF65-F5344CB8AC3E}">
        <p14:creationId xmlns:p14="http://schemas.microsoft.com/office/powerpoint/2010/main" val="3414309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24701C-438B-4BFB-B5F4-49E32A7C3BA8}" type="datetimeFigureOut">
              <a:rPr lang="en-US" smtClean="0"/>
              <a:t>2/28/2023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D4DC01-638E-4855-A23A-EEFB111C327F}" type="slidenum">
              <a:rPr lang="en-US" smtClean="0"/>
              <a:t>‹#›</a:t>
            </a:fld>
            <a:endParaRPr lang="en-US"/>
          </a:p>
        </p:txBody>
      </p:sp>
    </p:spTree>
    <p:extLst>
      <p:ext uri="{BB962C8B-B14F-4D97-AF65-F5344CB8AC3E}">
        <p14:creationId xmlns:p14="http://schemas.microsoft.com/office/powerpoint/2010/main" val="918058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24701C-438B-4BFB-B5F4-49E32A7C3BA8}" type="datetimeFigureOut">
              <a:rPr lang="en-US" smtClean="0"/>
              <a:t>2/28/2023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D4DC01-638E-4855-A23A-EEFB111C327F}" type="slidenum">
              <a:rPr lang="en-US" smtClean="0"/>
              <a:t>‹#›</a:t>
            </a:fld>
            <a:endParaRPr lang="en-US"/>
          </a:p>
        </p:txBody>
      </p:sp>
    </p:spTree>
    <p:extLst>
      <p:ext uri="{BB962C8B-B14F-4D97-AF65-F5344CB8AC3E}">
        <p14:creationId xmlns:p14="http://schemas.microsoft.com/office/powerpoint/2010/main" val="255573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8B24701C-438B-4BFB-B5F4-49E32A7C3BA8}" type="datetimeFigureOut">
              <a:rPr lang="en-US" smtClean="0"/>
              <a:t>2/28/2023</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E7D4DC01-638E-4855-A23A-EEFB111C327F}" type="slidenum">
              <a:rPr lang="en-US" smtClean="0"/>
              <a:t>‹#›</a:t>
            </a:fld>
            <a:endParaRPr lang="en-US"/>
          </a:p>
        </p:txBody>
      </p:sp>
    </p:spTree>
    <p:extLst>
      <p:ext uri="{BB962C8B-B14F-4D97-AF65-F5344CB8AC3E}">
        <p14:creationId xmlns:p14="http://schemas.microsoft.com/office/powerpoint/2010/main" val="1856473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B24701C-438B-4BFB-B5F4-49E32A7C3BA8}" type="datetimeFigureOut">
              <a:rPr lang="en-US" smtClean="0"/>
              <a:t>2/28/2023</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E7D4DC01-638E-4855-A23A-EEFB111C327F}" type="slidenum">
              <a:rPr lang="en-US" smtClean="0"/>
              <a:t>‹#›</a:t>
            </a:fld>
            <a:endParaRPr lang="en-US"/>
          </a:p>
        </p:txBody>
      </p:sp>
    </p:spTree>
    <p:extLst>
      <p:ext uri="{BB962C8B-B14F-4D97-AF65-F5344CB8AC3E}">
        <p14:creationId xmlns:p14="http://schemas.microsoft.com/office/powerpoint/2010/main" val="1547002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8B24701C-438B-4BFB-B5F4-49E32A7C3BA8}" type="datetimeFigureOut">
              <a:rPr lang="en-US" smtClean="0"/>
              <a:t>2/28/2023</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E7D4DC01-638E-4855-A23A-EEFB111C327F}" type="slidenum">
              <a:rPr lang="en-US" smtClean="0"/>
              <a:t>‹#›</a:t>
            </a:fld>
            <a:endParaRPr lang="en-US"/>
          </a:p>
        </p:txBody>
      </p:sp>
    </p:spTree>
    <p:extLst>
      <p:ext uri="{BB962C8B-B14F-4D97-AF65-F5344CB8AC3E}">
        <p14:creationId xmlns:p14="http://schemas.microsoft.com/office/powerpoint/2010/main" val="1098995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24701C-438B-4BFB-B5F4-49E32A7C3BA8}" type="datetimeFigureOut">
              <a:rPr lang="en-US" smtClean="0"/>
              <a:t>2/28/2023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D4DC01-638E-4855-A23A-EEFB111C327F}" type="slidenum">
              <a:rPr lang="en-US" smtClean="0"/>
              <a:t>‹#›</a:t>
            </a:fld>
            <a:endParaRPr lang="en-US"/>
          </a:p>
        </p:txBody>
      </p:sp>
    </p:spTree>
    <p:extLst>
      <p:ext uri="{BB962C8B-B14F-4D97-AF65-F5344CB8AC3E}">
        <p14:creationId xmlns:p14="http://schemas.microsoft.com/office/powerpoint/2010/main" val="3533511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B24701C-438B-4BFB-B5F4-49E32A7C3BA8}" type="datetimeFigureOut">
              <a:rPr lang="en-US" smtClean="0"/>
              <a:t>2/28/2023</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E7D4DC01-638E-4855-A23A-EEFB111C327F}" type="slidenum">
              <a:rPr lang="en-US" smtClean="0"/>
              <a:t>‹#›</a:t>
            </a:fld>
            <a:endParaRPr lang="en-US"/>
          </a:p>
        </p:txBody>
      </p:sp>
    </p:spTree>
    <p:extLst>
      <p:ext uri="{BB962C8B-B14F-4D97-AF65-F5344CB8AC3E}">
        <p14:creationId xmlns:p14="http://schemas.microsoft.com/office/powerpoint/2010/main" val="185010370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5ADFE-F3E2-0644-DEC5-4E4D311F8133}"/>
              </a:ext>
            </a:extLst>
          </p:cNvPr>
          <p:cNvSpPr>
            <a:spLocks noGrp="1"/>
          </p:cNvSpPr>
          <p:nvPr>
            <p:ph type="ctrTitle"/>
          </p:nvPr>
        </p:nvSpPr>
        <p:spPr/>
        <p:txBody>
          <a:bodyPr/>
          <a:lstStyle/>
          <a:p>
            <a:r>
              <a:rPr lang="en-US" sz="4400" b="1" dirty="0"/>
              <a:t>MEANING OF COMMERCIAL BANK</a:t>
            </a:r>
            <a:endParaRPr lang="en-US" sz="4400" dirty="0"/>
          </a:p>
        </p:txBody>
      </p:sp>
      <p:sp>
        <p:nvSpPr>
          <p:cNvPr id="3" name="Subtitle 2">
            <a:extLst>
              <a:ext uri="{FF2B5EF4-FFF2-40B4-BE49-F238E27FC236}">
                <a16:creationId xmlns:a16="http://schemas.microsoft.com/office/drawing/2014/main" id="{FB6CF91F-8EA9-7773-E2CB-F50B7F525AA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934803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1459E-DE3C-F23E-F248-08902467518C}"/>
              </a:ext>
            </a:extLst>
          </p:cNvPr>
          <p:cNvSpPr>
            <a:spLocks noGrp="1"/>
          </p:cNvSpPr>
          <p:nvPr>
            <p:ph type="title"/>
          </p:nvPr>
        </p:nvSpPr>
        <p:spPr/>
        <p:txBody>
          <a:bodyPr/>
          <a:lstStyle/>
          <a:p>
            <a:r>
              <a:rPr lang="en-US" b="1" dirty="0"/>
              <a:t>DEFINITION OF A BANK</a:t>
            </a:r>
          </a:p>
        </p:txBody>
      </p:sp>
      <p:sp>
        <p:nvSpPr>
          <p:cNvPr id="3" name="Content Placeholder 2">
            <a:extLst>
              <a:ext uri="{FF2B5EF4-FFF2-40B4-BE49-F238E27FC236}">
                <a16:creationId xmlns:a16="http://schemas.microsoft.com/office/drawing/2014/main" id="{48332039-E975-1719-1AEB-27E277363D1F}"/>
              </a:ext>
            </a:extLst>
          </p:cNvPr>
          <p:cNvSpPr>
            <a:spLocks noGrp="1"/>
          </p:cNvSpPr>
          <p:nvPr>
            <p:ph idx="1"/>
          </p:nvPr>
        </p:nvSpPr>
        <p:spPr/>
        <p:txBody>
          <a:bodyPr>
            <a:normAutofit/>
          </a:bodyPr>
          <a:lstStyle/>
          <a:p>
            <a:pPr marL="0" indent="0" algn="just">
              <a:buNone/>
            </a:pPr>
            <a:r>
              <a:rPr lang="en-US" dirty="0"/>
              <a:t>Bank means an </a:t>
            </a:r>
            <a:r>
              <a:rPr lang="en-US" dirty="0" err="1"/>
              <a:t>insititution</a:t>
            </a:r>
            <a:r>
              <a:rPr lang="en-US" dirty="0"/>
              <a:t> which receives funds from the public and gives loans and advances to those who need them. Banking is the life Blood of modern commerce and trade. The Banking Companies Act, 1949 defines a banking company as one which transacts the business of banking in any state of India. Banking has been defined as accepting, for the purpose of lending or investment, deposits of money from the public which are payable on demand or withdrawable by cheque, draft, order or otherwise. </a:t>
            </a:r>
          </a:p>
        </p:txBody>
      </p:sp>
    </p:spTree>
    <p:extLst>
      <p:ext uri="{BB962C8B-B14F-4D97-AF65-F5344CB8AC3E}">
        <p14:creationId xmlns:p14="http://schemas.microsoft.com/office/powerpoint/2010/main" val="2185501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9E01E-784B-BCDC-F318-716834F38A6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E6B4A65-F3B1-B5E4-6EC6-B65B2336C228}"/>
              </a:ext>
            </a:extLst>
          </p:cNvPr>
          <p:cNvSpPr>
            <a:spLocks noGrp="1"/>
          </p:cNvSpPr>
          <p:nvPr>
            <p:ph idx="1"/>
          </p:nvPr>
        </p:nvSpPr>
        <p:spPr/>
        <p:txBody>
          <a:bodyPr/>
          <a:lstStyle/>
          <a:p>
            <a:pPr marL="0" indent="0" algn="just">
              <a:buNone/>
            </a:pPr>
            <a:r>
              <a:rPr lang="en-US" dirty="0"/>
              <a:t>Thus, banks act as a bridge between the users of capital (investors) and those who save (savers). They activate the idle resources of the community and use them for productive purposes. </a:t>
            </a:r>
          </a:p>
          <a:p>
            <a:pPr marL="0" indent="0" algn="just">
              <a:buNone/>
            </a:pPr>
            <a:r>
              <a:rPr lang="en-US" dirty="0"/>
              <a:t>Banks also perform agency and general services. An important point about banks is that they have the capacity to add to the total money supply of an economy by means of credit creation. Due to all these points, banks are used extensively as an instrument of monetary policy.</a:t>
            </a:r>
          </a:p>
          <a:p>
            <a:pPr marL="0" indent="0">
              <a:buNone/>
            </a:pPr>
            <a:endParaRPr lang="en-US" dirty="0"/>
          </a:p>
        </p:txBody>
      </p:sp>
    </p:spTree>
    <p:extLst>
      <p:ext uri="{BB962C8B-B14F-4D97-AF65-F5344CB8AC3E}">
        <p14:creationId xmlns:p14="http://schemas.microsoft.com/office/powerpoint/2010/main" val="2851754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23822-2263-2C32-731D-A15F866A37FB}"/>
              </a:ext>
            </a:extLst>
          </p:cNvPr>
          <p:cNvSpPr>
            <a:spLocks noGrp="1"/>
          </p:cNvSpPr>
          <p:nvPr>
            <p:ph type="title"/>
          </p:nvPr>
        </p:nvSpPr>
        <p:spPr/>
        <p:txBody>
          <a:bodyPr/>
          <a:lstStyle/>
          <a:p>
            <a:r>
              <a:rPr lang="en-US" b="1" dirty="0"/>
              <a:t>MEANING OF COMMERCIAL BANK</a:t>
            </a:r>
          </a:p>
        </p:txBody>
      </p:sp>
      <p:sp>
        <p:nvSpPr>
          <p:cNvPr id="3" name="Content Placeholder 2">
            <a:extLst>
              <a:ext uri="{FF2B5EF4-FFF2-40B4-BE49-F238E27FC236}">
                <a16:creationId xmlns:a16="http://schemas.microsoft.com/office/drawing/2014/main" id="{B91B299E-9B28-A8FE-F483-E757A88CCABC}"/>
              </a:ext>
            </a:extLst>
          </p:cNvPr>
          <p:cNvSpPr>
            <a:spLocks noGrp="1"/>
          </p:cNvSpPr>
          <p:nvPr>
            <p:ph idx="1"/>
          </p:nvPr>
        </p:nvSpPr>
        <p:spPr/>
        <p:txBody>
          <a:bodyPr/>
          <a:lstStyle/>
          <a:p>
            <a:pPr marL="0" indent="0" algn="just">
              <a:buNone/>
            </a:pPr>
            <a:r>
              <a:rPr lang="en-US" dirty="0"/>
              <a:t>A Commercial Bank is that financial institution which accepts deposits from the people, gives loan for various purposes and performs various other functions.</a:t>
            </a:r>
          </a:p>
          <a:p>
            <a:pPr marL="571500" indent="-571500" algn="just">
              <a:buAutoNum type="romanLcPeriod"/>
            </a:pPr>
            <a:r>
              <a:rPr lang="en-US" dirty="0"/>
              <a:t>Primary Functions</a:t>
            </a:r>
          </a:p>
          <a:p>
            <a:pPr marL="571500" indent="-571500" algn="just">
              <a:buAutoNum type="romanLcPeriod"/>
            </a:pPr>
            <a:r>
              <a:rPr lang="en-US" dirty="0"/>
              <a:t>Secondary Functions</a:t>
            </a:r>
          </a:p>
          <a:p>
            <a:pPr marL="571500" indent="-571500" algn="just">
              <a:buAutoNum type="romanLcPeriod"/>
            </a:pPr>
            <a:r>
              <a:rPr lang="en-US" dirty="0"/>
              <a:t>Developmental Functions</a:t>
            </a:r>
          </a:p>
        </p:txBody>
      </p:sp>
    </p:spTree>
    <p:extLst>
      <p:ext uri="{BB962C8B-B14F-4D97-AF65-F5344CB8AC3E}">
        <p14:creationId xmlns:p14="http://schemas.microsoft.com/office/powerpoint/2010/main" val="12735419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0</TotalTime>
  <Words>225</Words>
  <Application>Microsoft Office PowerPoint</Application>
  <PresentationFormat>Widescreen</PresentationFormat>
  <Paragraphs>10</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Century Gothic</vt:lpstr>
      <vt:lpstr>Wingdings 3</vt:lpstr>
      <vt:lpstr>Ion</vt:lpstr>
      <vt:lpstr>MEANING OF COMMERCIAL BANK</vt:lpstr>
      <vt:lpstr>DEFINITION OF A BANK</vt:lpstr>
      <vt:lpstr>PowerPoint Presentation</vt:lpstr>
      <vt:lpstr>MEANING OF COMMERCIAL BANK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MEANING OF COMMERCIAL BANK</dc:title>
  <dc:creator>Ananya Priya</dc:creator>
  <cp:lastModifiedBy>Ananya Priya</cp:lastModifiedBy>
  <cp:revision>1</cp:revision>
  <dcterms:created xsi:type="dcterms:W3CDTF">2023-02-28T17:24:42Z</dcterms:created>
  <dcterms:modified xsi:type="dcterms:W3CDTF">2023-02-28T17:25:31Z</dcterms:modified>
</cp:coreProperties>
</file>